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7" r:id="rId3"/>
    <p:sldId id="303" r:id="rId4"/>
    <p:sldId id="304" r:id="rId5"/>
    <p:sldId id="305" r:id="rId6"/>
    <p:sldId id="275" r:id="rId7"/>
    <p:sldId id="276" r:id="rId8"/>
    <p:sldId id="286" r:id="rId9"/>
    <p:sldId id="281" r:id="rId10"/>
    <p:sldId id="294" r:id="rId11"/>
    <p:sldId id="260" r:id="rId12"/>
    <p:sldId id="262" r:id="rId13"/>
    <p:sldId id="266" r:id="rId14"/>
    <p:sldId id="292" r:id="rId15"/>
    <p:sldId id="267" r:id="rId16"/>
    <p:sldId id="302" r:id="rId17"/>
    <p:sldId id="299" r:id="rId18"/>
    <p:sldId id="300" r:id="rId19"/>
    <p:sldId id="301" r:id="rId20"/>
    <p:sldId id="268" r:id="rId21"/>
    <p:sldId id="269" r:id="rId22"/>
    <p:sldId id="272" r:id="rId23"/>
    <p:sldId id="270" r:id="rId24"/>
    <p:sldId id="273" r:id="rId25"/>
    <p:sldId id="285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70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602A-623B-48AA-AB0D-828C65F94192}" type="datetimeFigureOut">
              <a:rPr lang="el-GR" smtClean="0"/>
              <a:t>20/1/2023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957-E6F9-45CB-8D1C-4539E8592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254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602A-623B-48AA-AB0D-828C65F94192}" type="datetimeFigureOut">
              <a:rPr lang="el-GR" smtClean="0"/>
              <a:t>20/1/2023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957-E6F9-45CB-8D1C-4539E8592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01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602A-623B-48AA-AB0D-828C65F94192}" type="datetimeFigureOut">
              <a:rPr lang="el-GR" smtClean="0"/>
              <a:t>20/1/2023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957-E6F9-45CB-8D1C-4539E8592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85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602A-623B-48AA-AB0D-828C65F94192}" type="datetimeFigureOut">
              <a:rPr lang="el-GR" smtClean="0"/>
              <a:t>20/1/2023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957-E6F9-45CB-8D1C-4539E8592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626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602A-623B-48AA-AB0D-828C65F94192}" type="datetimeFigureOut">
              <a:rPr lang="el-GR" smtClean="0"/>
              <a:t>20/1/2023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957-E6F9-45CB-8D1C-4539E8592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89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602A-623B-48AA-AB0D-828C65F94192}" type="datetimeFigureOut">
              <a:rPr lang="el-GR" smtClean="0"/>
              <a:t>20/1/2023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957-E6F9-45CB-8D1C-4539E8592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2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602A-623B-48AA-AB0D-828C65F94192}" type="datetimeFigureOut">
              <a:rPr lang="el-GR" smtClean="0"/>
              <a:t>20/1/2023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957-E6F9-45CB-8D1C-4539E8592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131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602A-623B-48AA-AB0D-828C65F94192}" type="datetimeFigureOut">
              <a:rPr lang="el-GR" smtClean="0"/>
              <a:t>20/1/2023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957-E6F9-45CB-8D1C-4539E8592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755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602A-623B-48AA-AB0D-828C65F94192}" type="datetimeFigureOut">
              <a:rPr lang="el-GR" smtClean="0"/>
              <a:t>20/1/2023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957-E6F9-45CB-8D1C-4539E8592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96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602A-623B-48AA-AB0D-828C65F94192}" type="datetimeFigureOut">
              <a:rPr lang="el-GR" smtClean="0"/>
              <a:t>20/1/2023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957-E6F9-45CB-8D1C-4539E8592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33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602A-623B-48AA-AB0D-828C65F94192}" type="datetimeFigureOut">
              <a:rPr lang="el-GR" smtClean="0"/>
              <a:t>20/1/2023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957-E6F9-45CB-8D1C-4539E8592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78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602A-623B-48AA-AB0D-828C65F94192}" type="datetimeFigureOut">
              <a:rPr lang="el-GR" smtClean="0"/>
              <a:t>20/1/2023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5957-E6F9-45CB-8D1C-4539E8592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99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countries_e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papazo@uth.g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ebgate.ec.europa.eu/erasmus-esc/index/organisations/search-for-an-organis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327105"/>
            <a:ext cx="9144000" cy="2387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Erasmus</a:t>
            </a:r>
            <a:r>
              <a:rPr lang="en-US" altLang="el-GR" sz="4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+ </a:t>
            </a:r>
            <a:br>
              <a:rPr lang="en-US" altLang="el-GR" sz="4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l-GR" alt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Διεθνής Κινητικότητα </a:t>
            </a:r>
            <a:r>
              <a:rPr lang="el-GR" altLang="el-GR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ΚΑ17</a:t>
            </a:r>
            <a:r>
              <a:rPr lang="en-US" altLang="el-GR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 (ICM)</a:t>
            </a:r>
            <a:r>
              <a:rPr lang="el-GR" alt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l-GR" alt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l-GR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75" y="2070305"/>
            <a:ext cx="7915850" cy="39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Χρηματοδότηση για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ξοδα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ταξιδιού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Φοιτητές και Προσωπικό)</a:t>
            </a:r>
          </a:p>
        </p:txBody>
      </p:sp>
      <p:pic>
        <p:nvPicPr>
          <p:cNvPr id="4" name="Θέση περιεχομένου 3" descr="ICM_Handbook_-_Version_2.0_-_November_2017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28870" r="12766" b="31047"/>
          <a:stretch/>
        </p:blipFill>
        <p:spPr>
          <a:xfrm>
            <a:off x="378716" y="1790700"/>
            <a:ext cx="11555972" cy="4491566"/>
          </a:xfrm>
        </p:spPr>
      </p:pic>
    </p:spTree>
    <p:extLst>
      <p:ext uri="{BB962C8B-B14F-4D97-AF65-F5344CB8AC3E}">
        <p14:creationId xmlns:p14="http://schemas.microsoft.com/office/powerpoint/2010/main" val="30957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Κριτήρια Επιλογής (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Award Criteria)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l-GR" altLang="el-GR" b="1" dirty="0" smtClean="0">
                <a:cs typeface="Arial" panose="020B0604020202020204" pitchFamily="34" charset="0"/>
              </a:rPr>
              <a:t>Κριτήριο </a:t>
            </a:r>
            <a:r>
              <a:rPr lang="el-GR" altLang="el-GR" b="1" dirty="0" smtClean="0">
                <a:cs typeface="Arial" panose="020B0604020202020204" pitchFamily="34" charset="0"/>
              </a:rPr>
              <a:t>1</a:t>
            </a:r>
            <a:r>
              <a:rPr lang="en-US" altLang="el-GR" b="1" dirty="0" smtClean="0">
                <a:cs typeface="Arial" panose="020B0604020202020204" pitchFamily="34" charset="0"/>
              </a:rPr>
              <a:t>:</a:t>
            </a:r>
            <a:r>
              <a:rPr lang="el-GR" altLang="el-GR" b="1" dirty="0" smtClean="0">
                <a:cs typeface="Arial" panose="020B0604020202020204" pitchFamily="34" charset="0"/>
              </a:rPr>
              <a:t> </a:t>
            </a:r>
            <a:r>
              <a:rPr lang="en-US" altLang="el-GR" b="1" dirty="0" smtClean="0">
                <a:cs typeface="Arial" panose="020B0604020202020204" pitchFamily="34" charset="0"/>
              </a:rPr>
              <a:t>Quality </a:t>
            </a:r>
            <a:r>
              <a:rPr lang="en-US" altLang="el-GR" b="1" dirty="0">
                <a:cs typeface="Arial" panose="020B0604020202020204" pitchFamily="34" charset="0"/>
              </a:rPr>
              <a:t>of the project design and </a:t>
            </a:r>
            <a:r>
              <a:rPr lang="en-US" altLang="el-GR" b="1" dirty="0" smtClean="0">
                <a:cs typeface="Arial" panose="020B0604020202020204" pitchFamily="34" charset="0"/>
              </a:rPr>
              <a:t>cooperation </a:t>
            </a:r>
            <a:r>
              <a:rPr lang="en-US" altLang="el-GR" b="1" dirty="0">
                <a:cs typeface="Arial" panose="020B0604020202020204" pitchFamily="34" charset="0"/>
              </a:rPr>
              <a:t>arrangements</a:t>
            </a:r>
            <a:endParaRPr lang="el-GR" altLang="el-GR" b="1" dirty="0"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l-GR" altLang="el-GR" sz="2000" b="1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l-GR" altLang="el-GR" dirty="0" smtClean="0"/>
              <a:t>«Περιγράψτε την </a:t>
            </a:r>
            <a:r>
              <a:rPr lang="el-GR" altLang="el-GR" b="1" dirty="0" smtClean="0"/>
              <a:t>προηγούμενη εμπειρία </a:t>
            </a:r>
            <a:r>
              <a:rPr lang="el-GR" altLang="el-GR" dirty="0" smtClean="0"/>
              <a:t>σας σχετικά με τη συνεργασία σας με ΑΕΙ σε αυτή τη χώρα - </a:t>
            </a:r>
            <a:r>
              <a:rPr lang="en-US" altLang="el-GR" dirty="0" smtClean="0"/>
              <a:t>E</a:t>
            </a:r>
            <a:r>
              <a:rPr lang="el-GR" altLang="el-GR" dirty="0" err="1" smtClean="0"/>
              <a:t>ταίρο</a:t>
            </a:r>
            <a:r>
              <a:rPr lang="el-GR" altLang="el-GR" dirty="0" smtClean="0"/>
              <a:t>, αν υπάρχει, και αναλύστε </a:t>
            </a:r>
            <a:r>
              <a:rPr lang="el-GR" altLang="el-GR" b="1" dirty="0" smtClean="0"/>
              <a:t>τις ευθύνες, τους ρόλους και τα καθήκοντα</a:t>
            </a:r>
            <a:r>
              <a:rPr lang="el-GR" altLang="el-GR" dirty="0" smtClean="0"/>
              <a:t> για το προβλεπόμενο σχέδιο κινητικότητας</a:t>
            </a:r>
            <a:r>
              <a:rPr lang="el-GR" altLang="el-GR" dirty="0" smtClean="0"/>
              <a:t>»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l-GR" altLang="el-GR" dirty="0"/>
              <a:t>«Παρουσιάστε τις διαφορετικές </a:t>
            </a:r>
            <a:r>
              <a:rPr lang="el-GR" altLang="el-GR" b="1" dirty="0"/>
              <a:t>φάσεις</a:t>
            </a:r>
            <a:r>
              <a:rPr lang="el-GR" altLang="el-GR" dirty="0"/>
              <a:t> του σχεδίου κινητικότητας και τον σχεδιασμό της επιλογής, της υποστήριξης και την αναγνώρισης της περιόδου κινητικότητας των συμμετεχόντων»</a:t>
            </a:r>
            <a:r>
              <a:rPr lang="en-US" altLang="el-GR" dirty="0"/>
              <a:t>.</a:t>
            </a:r>
            <a:endParaRPr lang="el-GR" altLang="el-GR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l-GR" altLang="el-GR" dirty="0" smtClean="0"/>
          </a:p>
          <a:p>
            <a:endParaRPr lang="el-GR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5929312"/>
            <a:ext cx="2676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9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6200" y="500062"/>
            <a:ext cx="10515600" cy="1325563"/>
          </a:xfrm>
        </p:spPr>
        <p:txBody>
          <a:bodyPr>
            <a:norm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l-GR" altLang="el-GR" b="1" dirty="0">
                <a:cs typeface="Arial" panose="020B0604020202020204" pitchFamily="34" charset="0"/>
              </a:rPr>
              <a:t>Κριτήριο 1</a:t>
            </a:r>
            <a:r>
              <a:rPr lang="en-US" altLang="el-GR" b="1" dirty="0">
                <a:cs typeface="Arial" panose="020B0604020202020204" pitchFamily="34" charset="0"/>
              </a:rPr>
              <a:t>:</a:t>
            </a:r>
            <a:r>
              <a:rPr lang="el-GR" altLang="el-GR" b="1" dirty="0">
                <a:cs typeface="Arial" panose="020B0604020202020204" pitchFamily="34" charset="0"/>
              </a:rPr>
              <a:t> </a:t>
            </a:r>
            <a:r>
              <a:rPr lang="en-US" altLang="el-GR" b="1" dirty="0">
                <a:cs typeface="Arial" panose="020B0604020202020204" pitchFamily="34" charset="0"/>
              </a:rPr>
              <a:t>Quality of the project </a:t>
            </a:r>
            <a:r>
              <a:rPr lang="en-US" altLang="el-GR" b="1" dirty="0" smtClean="0">
                <a:cs typeface="Arial" panose="020B0604020202020204" pitchFamily="34" charset="0"/>
              </a:rPr>
              <a:t>design</a:t>
            </a:r>
            <a:r>
              <a:rPr lang="el-GR" altLang="el-GR" b="1" dirty="0" smtClean="0">
                <a:cs typeface="Arial" panose="020B0604020202020204" pitchFamily="34" charset="0"/>
              </a:rPr>
              <a:t/>
            </a:r>
            <a:br>
              <a:rPr lang="el-GR" altLang="el-GR" b="1" dirty="0" smtClean="0">
                <a:cs typeface="Arial" panose="020B0604020202020204" pitchFamily="34" charset="0"/>
              </a:rPr>
            </a:br>
            <a:r>
              <a:rPr lang="en-US" altLang="el-GR" b="1" dirty="0" smtClean="0">
                <a:cs typeface="Arial" panose="020B0604020202020204" pitchFamily="34" charset="0"/>
              </a:rPr>
              <a:t> </a:t>
            </a:r>
            <a:r>
              <a:rPr lang="en-US" altLang="el-GR" b="1" dirty="0">
                <a:cs typeface="Arial" panose="020B0604020202020204" pitchFamily="34" charset="0"/>
              </a:rPr>
              <a:t>and cooperation arrangements</a:t>
            </a:r>
            <a:endParaRPr lang="el-GR" altLang="el-GR" b="1" dirty="0"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400" dirty="0" smtClean="0"/>
              <a:t>Ποια </a:t>
            </a:r>
            <a:r>
              <a:rPr lang="el-GR" altLang="el-GR" sz="2400" dirty="0"/>
              <a:t>η εμπειρία των εταίρων σε προγράμματα </a:t>
            </a:r>
            <a:r>
              <a:rPr lang="el-GR" altLang="el-GR" sz="2400" dirty="0" smtClean="0"/>
              <a:t>μετακίνησης;</a:t>
            </a:r>
            <a:endParaRPr lang="el-GR" altLang="el-GR" sz="2400" dirty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400" dirty="0" smtClean="0"/>
              <a:t>Ποια </a:t>
            </a:r>
            <a:r>
              <a:rPr lang="el-GR" altLang="el-GR" sz="2400" dirty="0"/>
              <a:t>η προηγούμενη εμπειρία συνεργασίας σας και πώς συμβάλλει στην ενίσχυση νέων </a:t>
            </a:r>
            <a:r>
              <a:rPr lang="el-GR" altLang="el-GR" sz="2400" dirty="0" smtClean="0"/>
              <a:t>προοπτικών;</a:t>
            </a:r>
            <a:endParaRPr lang="en-US" altLang="el-GR" sz="2400" dirty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400" dirty="0" smtClean="0"/>
              <a:t>Είναι σαφές, λεπτομερές και πλήρες το προτεινόμενο πρόγραμμα εργασίας;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400" dirty="0" smtClean="0"/>
              <a:t>Υπάρχει συνοχή μεταξύ των στόχων και των δραστηριοτήτων;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400" dirty="0" smtClean="0"/>
              <a:t>Ποιοι είναι οι ρόλοι και οι αρμοδιότητες των εταίρων (</a:t>
            </a:r>
            <a:r>
              <a:rPr lang="el-GR" altLang="el-GR" sz="2400" dirty="0"/>
              <a:t>Ποιος θα επιλέξει τους συμμετέχοντες και με ποια </a:t>
            </a:r>
            <a:r>
              <a:rPr lang="el-GR" altLang="el-GR" sz="2400" dirty="0" smtClean="0"/>
              <a:t>κριτήρια; </a:t>
            </a:r>
            <a:r>
              <a:rPr lang="el-GR" altLang="el-GR" sz="2400" dirty="0"/>
              <a:t>Ποια μαθήματα θα διδάξουν/διδαχθούν οι μετακινούμενοι; Σε τι θα εκπαιδευτεί το </a:t>
            </a:r>
            <a:r>
              <a:rPr lang="el-GR" altLang="el-GR" sz="2400" dirty="0" smtClean="0"/>
              <a:t>προσωπικό; Ποιες </a:t>
            </a:r>
            <a:r>
              <a:rPr lang="el-GR" altLang="el-GR" sz="2400" dirty="0"/>
              <a:t>οι δραστηριότητες φοιτητών ή/και προσωπικού</a:t>
            </a:r>
            <a:r>
              <a:rPr lang="el-GR" altLang="el-GR" sz="2400" dirty="0" smtClean="0"/>
              <a:t>;)</a:t>
            </a:r>
            <a:endParaRPr lang="el-GR" altLang="el-GR" sz="2400" dirty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400" dirty="0"/>
              <a:t>Πώς θα διεκπεραιωθεί ο </a:t>
            </a:r>
            <a:r>
              <a:rPr lang="el-GR" altLang="el-GR" sz="2400" dirty="0" smtClean="0"/>
              <a:t>προϋπολογισμός;</a:t>
            </a:r>
            <a:endParaRPr lang="el-GR" altLang="el-GR" sz="2400" dirty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400" dirty="0"/>
              <a:t>Ποιοι </a:t>
            </a:r>
            <a:r>
              <a:rPr lang="el-GR" altLang="el-GR" sz="2400" dirty="0" smtClean="0"/>
              <a:t>είναι οι τρόποι - δίαυλοι </a:t>
            </a:r>
            <a:r>
              <a:rPr lang="el-GR" altLang="el-GR" sz="2400" dirty="0"/>
              <a:t>επικοινωνίας μεταξύ των Ιδρυμάτων </a:t>
            </a:r>
            <a:r>
              <a:rPr lang="el-GR" altLang="el-GR" sz="2400" dirty="0" smtClean="0"/>
              <a:t>(</a:t>
            </a:r>
            <a:r>
              <a:rPr lang="en-US" altLang="el-GR" sz="2400" dirty="0"/>
              <a:t>e-mail, skype, what’s up κ.α.)</a:t>
            </a:r>
            <a:r>
              <a:rPr lang="el-GR" altLang="el-GR" sz="2400" dirty="0" smtClean="0"/>
              <a:t>;</a:t>
            </a:r>
            <a:endParaRPr lang="el-GR" altLang="el-GR" sz="2400" dirty="0"/>
          </a:p>
          <a:p>
            <a:pPr marL="914400" lvl="2" indent="0">
              <a:buClr>
                <a:srgbClr val="99CC00"/>
              </a:buClr>
              <a:buNone/>
              <a:defRPr/>
            </a:pPr>
            <a:endParaRPr lang="el-GR" altLang="el-GR" sz="2400" dirty="0"/>
          </a:p>
          <a:p>
            <a:endParaRPr lang="el-GR" sz="2400" dirty="0"/>
          </a:p>
        </p:txBody>
      </p:sp>
      <p:pic>
        <p:nvPicPr>
          <p:cNvPr id="4" name="8 - Εικόνα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500062"/>
            <a:ext cx="8636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l-G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Κριτήριο </a:t>
            </a:r>
            <a:r>
              <a:rPr lang="el-GR" alt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1: </a:t>
            </a:r>
            <a:r>
              <a:rPr lang="en-US" altLang="el-GR" b="1" dirty="0">
                <a:cs typeface="Arial" panose="020B0604020202020204" pitchFamily="34" charset="0"/>
              </a:rPr>
              <a:t>Quality of the project design </a:t>
            </a:r>
            <a:r>
              <a:rPr lang="el-GR" altLang="el-GR" b="1" dirty="0" smtClean="0">
                <a:cs typeface="Arial" panose="020B0604020202020204" pitchFamily="34" charset="0"/>
              </a:rPr>
              <a:t/>
            </a:r>
            <a:br>
              <a:rPr lang="el-GR" altLang="el-GR" b="1" dirty="0" smtClean="0">
                <a:cs typeface="Arial" panose="020B0604020202020204" pitchFamily="34" charset="0"/>
              </a:rPr>
            </a:br>
            <a:r>
              <a:rPr lang="en-US" altLang="el-GR" b="1" dirty="0" smtClean="0">
                <a:cs typeface="Arial" panose="020B0604020202020204" pitchFamily="34" charset="0"/>
              </a:rPr>
              <a:t>and </a:t>
            </a:r>
            <a:r>
              <a:rPr lang="en-US" altLang="el-GR" b="1" dirty="0">
                <a:cs typeface="Arial" panose="020B0604020202020204" pitchFamily="34" charset="0"/>
              </a:rPr>
              <a:t>cooperation arrangements</a:t>
            </a:r>
            <a:endParaRPr lang="el-G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4351338"/>
          </a:xfrm>
        </p:spPr>
        <p:txBody>
          <a:bodyPr>
            <a:noAutofit/>
          </a:bodyPr>
          <a:lstStyle/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Να αναφέρετε τα επίπεδα σπουδών και τα κριτήρια επιλογής.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Να λάβετε υπόψη τα ζητήματα επιλεξιμότητας.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Να καταγράψετε αναλυτικά τις 3 φάσεις της κινητικότητας: πριν - κατά τη διάρκεια - μετά.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Να αναφέρετε τι θα προσφέρεται στους φοιτητές/ προσωπικό κατά τις διαφορετικές φάσεις και από ποιους.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Να διευκρινίσετε τον αριθμό των φοιτητών, διδακτικού και λοιπού προσωπικο</a:t>
            </a:r>
            <a:r>
              <a:rPr lang="el-GR" altLang="el-GR" sz="2800" dirty="0"/>
              <a:t>ύ</a:t>
            </a:r>
            <a:r>
              <a:rPr lang="el-GR" altLang="el-GR" sz="2800" dirty="0" smtClean="0"/>
              <a:t> και τη διάρκεια μετακίνησης.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Να αναφερθεί η βοήθεια </a:t>
            </a:r>
            <a:r>
              <a:rPr lang="el-GR" altLang="el-GR" sz="2800" dirty="0"/>
              <a:t>για θέματα </a:t>
            </a:r>
            <a:r>
              <a:rPr lang="el-GR" altLang="el-GR" sz="2800" dirty="0" err="1"/>
              <a:t>visa</a:t>
            </a:r>
            <a:r>
              <a:rPr lang="el-GR" altLang="el-GR" sz="2800" dirty="0"/>
              <a:t>, διαμονής, ασφάλειας, κοινωνικής </a:t>
            </a:r>
            <a:r>
              <a:rPr lang="el-GR" altLang="el-GR" sz="2800" dirty="0" smtClean="0"/>
              <a:t>δικτύωσης.</a:t>
            </a:r>
          </a:p>
        </p:txBody>
      </p:sp>
      <p:pic>
        <p:nvPicPr>
          <p:cNvPr id="4" name="8 - Εικόνα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29443"/>
            <a:ext cx="8636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5929312"/>
            <a:ext cx="2676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2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l-G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Κριτήριο </a:t>
            </a:r>
            <a:r>
              <a:rPr lang="el-GR" alt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1: </a:t>
            </a:r>
            <a:r>
              <a:rPr lang="en-US" altLang="el-GR" b="1" dirty="0">
                <a:cs typeface="Arial" panose="020B0604020202020204" pitchFamily="34" charset="0"/>
              </a:rPr>
              <a:t>Quality of the project design and cooperation arrangements</a:t>
            </a:r>
            <a:endParaRPr lang="el-G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endParaRPr lang="el-GR" altLang="el-GR" sz="2800" dirty="0" smtClean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Να </a:t>
            </a:r>
            <a:r>
              <a:rPr lang="el-GR" altLang="el-GR" sz="2800" dirty="0"/>
              <a:t>διευκρινιστούν ζητήματα αναγνώρισης των μετακινήσεων (π.χ. Τι θα αποδώσει μελλοντικά στην καριέρα τους</a:t>
            </a:r>
            <a:r>
              <a:rPr lang="el-GR" altLang="el-GR" sz="2800" dirty="0" smtClean="0"/>
              <a:t>;)</a:t>
            </a:r>
            <a:r>
              <a:rPr lang="en-US" altLang="el-GR" sz="2800" dirty="0"/>
              <a:t>.</a:t>
            </a:r>
            <a:endParaRPr lang="el-GR" altLang="el-GR" sz="2800" dirty="0" smtClean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Να καταγράψετε την υποστήριξη που θα παρέχετε σε άτομα </a:t>
            </a:r>
            <a:r>
              <a:rPr lang="el-GR" altLang="el-GR" sz="2800" dirty="0"/>
              <a:t>που ανήκουν </a:t>
            </a:r>
            <a:r>
              <a:rPr lang="el-GR" altLang="el-GR" sz="2800" dirty="0" smtClean="0"/>
              <a:t>σε ευπαθείς ομάδες, ως προς τη γλωσσική προετοιμασία, τις πολιτιστικές δραστηριότητες κ.λπ. και πώς θα </a:t>
            </a:r>
            <a:r>
              <a:rPr lang="el-GR" altLang="el-GR" sz="2800" dirty="0" err="1" smtClean="0"/>
              <a:t>μοριοδοτηθούν</a:t>
            </a:r>
            <a:r>
              <a:rPr lang="el-GR" altLang="el-GR" sz="2800" dirty="0" smtClean="0"/>
              <a:t> κατά την αξιολόγηση οι αιτήσεις τους.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Να αναφέρετε ενδεικτικά το χρονοδιάγραμμα για κάθε δραστηριότητα.</a:t>
            </a:r>
            <a:endParaRPr lang="en-US" altLang="el-GR" sz="2800" dirty="0" smtClean="0"/>
          </a:p>
          <a:p>
            <a:pPr marL="914400" lvl="2" indent="0">
              <a:buClr>
                <a:srgbClr val="99CC00"/>
              </a:buClr>
              <a:buNone/>
            </a:pPr>
            <a:endParaRPr lang="el-GR" altLang="el-GR" sz="2800" dirty="0" smtClean="0"/>
          </a:p>
          <a:p>
            <a:endParaRPr lang="el-GR" dirty="0"/>
          </a:p>
        </p:txBody>
      </p:sp>
      <p:pic>
        <p:nvPicPr>
          <p:cNvPr id="4" name="8 - Εικόνα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0" y="1027906"/>
            <a:ext cx="8636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- Εικόνα" descr="EU flag-Erasmus+_vect_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5929312"/>
            <a:ext cx="2676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5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- Εικόνα" descr="EU flag-Erasmus+_vect_PO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5"/>
          <a:stretch/>
        </p:blipFill>
        <p:spPr bwMode="auto">
          <a:xfrm>
            <a:off x="5156201" y="6176963"/>
            <a:ext cx="26765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l-G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Κριτήριο </a:t>
            </a:r>
            <a:r>
              <a:rPr lang="el-GR" alt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1: </a:t>
            </a:r>
            <a:r>
              <a:rPr lang="en-US" altLang="el-GR" b="1" dirty="0">
                <a:cs typeface="Arial" panose="020B0604020202020204" pitchFamily="34" charset="0"/>
              </a:rPr>
              <a:t>Quality of the project design </a:t>
            </a:r>
            <a:r>
              <a:rPr lang="el-GR" altLang="el-GR" b="1" dirty="0" smtClean="0">
                <a:cs typeface="Arial" panose="020B0604020202020204" pitchFamily="34" charset="0"/>
              </a:rPr>
              <a:t/>
            </a:r>
            <a:br>
              <a:rPr lang="el-GR" altLang="el-GR" b="1" dirty="0" smtClean="0">
                <a:cs typeface="Arial" panose="020B0604020202020204" pitchFamily="34" charset="0"/>
              </a:rPr>
            </a:br>
            <a:r>
              <a:rPr lang="en-US" altLang="el-GR" b="1" dirty="0" smtClean="0">
                <a:cs typeface="Arial" panose="020B0604020202020204" pitchFamily="34" charset="0"/>
              </a:rPr>
              <a:t>and </a:t>
            </a:r>
            <a:r>
              <a:rPr lang="en-US" altLang="el-GR" b="1" dirty="0">
                <a:cs typeface="Arial" panose="020B0604020202020204" pitchFamily="34" charset="0"/>
              </a:rPr>
              <a:t>cooperation arrangements</a:t>
            </a:r>
            <a:endParaRPr lang="el-G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lvl="2" indent="0">
              <a:buClr>
                <a:schemeClr val="accent1"/>
              </a:buClr>
              <a:buNone/>
              <a:defRPr/>
            </a:pPr>
            <a:r>
              <a:rPr lang="el-GR" altLang="el-GR" sz="2400" b="1" dirty="0">
                <a:solidFill>
                  <a:srgbClr val="FF0000"/>
                </a:solidFill>
              </a:rPr>
              <a:t>Μην ξεχάσετε:</a:t>
            </a:r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400" dirty="0"/>
              <a:t>τον κύκλο σπουδών και το διάστημα κινητικότητας των εξερχόμενων φοιτητών στις περιοχές </a:t>
            </a:r>
            <a:r>
              <a:rPr lang="el-GR" altLang="el-GR" sz="2400" dirty="0" smtClean="0"/>
              <a:t>όπου ισχύουν </a:t>
            </a:r>
            <a:r>
              <a:rPr lang="el-GR" altLang="el-GR" sz="2400" dirty="0" smtClean="0"/>
              <a:t>περιορισμοί</a:t>
            </a:r>
            <a:endParaRPr lang="el-GR" altLang="el-GR" sz="2400" dirty="0"/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400" dirty="0" smtClean="0"/>
              <a:t>την </a:t>
            </a:r>
            <a:r>
              <a:rPr lang="el-GR" altLang="el-GR" sz="2400" dirty="0"/>
              <a:t>περιγραφή των δραστηριοτήτων (από εσάς και από τον Εταίρο</a:t>
            </a:r>
            <a:r>
              <a:rPr lang="el-GR" altLang="el-GR" sz="2400" dirty="0" smtClean="0"/>
              <a:t>)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 (</a:t>
            </a:r>
            <a:r>
              <a:rPr lang="el-GR" altLang="el-GR" sz="2400" dirty="0"/>
              <a:t>κυρίως για τη διαδικασία αναγνώρισης)</a:t>
            </a:r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400" dirty="0" smtClean="0"/>
              <a:t>την </a:t>
            </a:r>
            <a:r>
              <a:rPr lang="el-GR" altLang="el-GR" sz="2400" dirty="0"/>
              <a:t>αναγνώριση της κινητικότητας του προσωπικού </a:t>
            </a:r>
            <a:r>
              <a:rPr lang="el-GR" altLang="el-GR" sz="2400" dirty="0" smtClean="0"/>
              <a:t>(τα </a:t>
            </a:r>
            <a:r>
              <a:rPr lang="el-GR" altLang="el-GR" sz="2400" dirty="0"/>
              <a:t>πλεονεκτήματα της εμπειρίας</a:t>
            </a:r>
            <a:r>
              <a:rPr lang="el-GR" altLang="el-GR" sz="2400" dirty="0" smtClean="0"/>
              <a:t>)</a:t>
            </a:r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400" dirty="0"/>
              <a:t>Να αναφερθείτε στο πώς θα εργαστείτε για την υλοποίηση του μελλοντικού σχεδίου σας</a:t>
            </a:r>
            <a:r>
              <a:rPr lang="en-US" altLang="el-GR" sz="2400" dirty="0"/>
              <a:t>. </a:t>
            </a:r>
            <a:r>
              <a:rPr lang="el-GR" altLang="el-GR" sz="2400" dirty="0"/>
              <a:t>Τι θα κάνει ο καθένας;</a:t>
            </a:r>
            <a:endParaRPr lang="en-US" altLang="el-GR" sz="2400" dirty="0"/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400" dirty="0"/>
              <a:t>Να εκφράζεστε με σαφήνεια.</a:t>
            </a:r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400" dirty="0"/>
              <a:t>Να μην ονοματίζονται οι μετακινούμενοι και να υπάρχει διαδικασία επιλογής.</a:t>
            </a:r>
            <a:endParaRPr lang="en-US" altLang="el-GR" sz="2400" dirty="0"/>
          </a:p>
          <a:p>
            <a:pPr marL="1257300" lvl="2" indent="-342900">
              <a:buClr>
                <a:schemeClr val="accent1"/>
              </a:buClr>
              <a:defRPr/>
            </a:pPr>
            <a:endParaRPr lang="el-GR" altLang="el-GR" sz="2800" dirty="0"/>
          </a:p>
        </p:txBody>
      </p:sp>
      <p:pic>
        <p:nvPicPr>
          <p:cNvPr id="5" name="9 - Εικόνα" descr="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37" y="481012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5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Κριτήρια Επιλογής (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Award Criteria)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b="1" dirty="0" smtClean="0"/>
              <a:t>Κριτήριο 2: </a:t>
            </a:r>
            <a:r>
              <a:rPr lang="en-US" altLang="el-GR" b="1" dirty="0" smtClean="0"/>
              <a:t>Relevance </a:t>
            </a:r>
            <a:r>
              <a:rPr lang="en-US" altLang="el-GR" b="1" dirty="0" smtClean="0"/>
              <a:t>of the </a:t>
            </a:r>
            <a:r>
              <a:rPr lang="en-US" altLang="el-GR" b="1" dirty="0" smtClean="0"/>
              <a:t>strategy</a:t>
            </a:r>
            <a:endParaRPr lang="el-GR" altLang="en-US" b="1" dirty="0" smtClean="0"/>
          </a:p>
          <a:p>
            <a:pPr marL="0" indent="0">
              <a:buNone/>
            </a:pPr>
            <a:r>
              <a:rPr lang="el-GR" altLang="el-GR" dirty="0" smtClean="0"/>
              <a:t>«Εξηγήστε γιατί το προβλεπόμενο σχέδιο κινητικότητας σχετίζεται με τη στρατηγική διεθνοποίησης των εμπλεκόμενων Ιδρυμάτων Ανώτατης Εκπαίδευσης (τόσο στη χώρα του Προγράμματος όσο και στη χώρα-Εταίρο)»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marL="0" indent="0">
              <a:buNone/>
            </a:pPr>
            <a:endParaRPr lang="el-GR" altLang="el-GR" dirty="0" smtClean="0"/>
          </a:p>
          <a:p>
            <a:pPr marL="0" indent="0">
              <a:buNone/>
            </a:pPr>
            <a:r>
              <a:rPr lang="el-GR" altLang="el-GR" dirty="0" smtClean="0"/>
              <a:t>«Αιτιολογήστε τον τύπο των προτεινόμενων κινητικοτήτων (φοιτητές και/ή προσωπικό)».</a:t>
            </a:r>
          </a:p>
          <a:p>
            <a:endParaRPr lang="el-GR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5929312"/>
            <a:ext cx="2676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6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EU 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6051550"/>
            <a:ext cx="2676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Κριτήριο </a:t>
            </a:r>
            <a:r>
              <a:rPr lang="el-GR" alt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US" alt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Relevance of the strategy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508125"/>
            <a:ext cx="10515600" cy="4351338"/>
          </a:xfrm>
        </p:spPr>
        <p:txBody>
          <a:bodyPr>
            <a:noAutofit/>
          </a:bodyPr>
          <a:lstStyle/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Γιατί θέλετε να ενισχύσετε την κινητικότητα;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Ποιοι οι λόγοι υλοποίησης του σχεδίου κινητικότητας που υποβάλλετε;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Γιατί έχετε προτιμήσει την συγκεκριμένη χώρα-Εταίρο;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Πώς το σχέδιο κινητικότητας συνδέεται με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τη στρατηγική διεθνοποίησης του Ιδρύματος σας και του Ιδρύματος της χώρας-Εταίρου; Να γίνει αναφορά στους στόχους </a:t>
            </a:r>
            <a:r>
              <a:rPr lang="el-GR" altLang="el-GR" sz="2400" dirty="0"/>
              <a:t>διεθνοποίησης και των </a:t>
            </a:r>
            <a:r>
              <a:rPr lang="el-GR" altLang="el-GR" sz="2400" dirty="0" smtClean="0"/>
              <a:t>δύο εταίρων.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Ποια τα «μετρήσιμα στοιχεία» του Ιδρύματος-Εταίρου (μέγεθος, επιρροή, εμπλεκόμενες σχολές/τμήματα, ομοιότητα προγραμμάτων σπουδών);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altLang="el-GR" sz="2400" dirty="0"/>
              <a:t>Π</a:t>
            </a:r>
            <a:r>
              <a:rPr lang="el-GR" altLang="el-GR" sz="2400" dirty="0" smtClean="0"/>
              <a:t>οιος είναι ο αριθμός </a:t>
            </a:r>
            <a:r>
              <a:rPr lang="el-GR" altLang="el-GR" sz="2400" dirty="0"/>
              <a:t>μετακινήσεων </a:t>
            </a:r>
            <a:r>
              <a:rPr lang="el-GR" altLang="el-GR" sz="2400" dirty="0" smtClean="0"/>
              <a:t>και πώς δικαιολογείται με </a:t>
            </a:r>
            <a:r>
              <a:rPr lang="el-GR" altLang="el-GR" sz="2400" dirty="0"/>
              <a:t>βάση και τους στόχους </a:t>
            </a:r>
            <a:r>
              <a:rPr lang="el-GR" altLang="el-GR" sz="2400" dirty="0" smtClean="0"/>
              <a:t>διεθνοποίησης των δύο εταίρων; Γιατί </a:t>
            </a:r>
            <a:r>
              <a:rPr lang="el-GR" altLang="el-GR" sz="2400" dirty="0"/>
              <a:t>επιλέγετε τη μετακίνηση φοιτητών ή/και </a:t>
            </a:r>
            <a:r>
              <a:rPr lang="el-GR" altLang="el-GR" sz="2400" dirty="0" smtClean="0"/>
              <a:t>προσωπικού;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Ποιοι είναι οι τομείς συνεργασίας;</a:t>
            </a:r>
            <a:endParaRPr lang="en-US" sz="2400" dirty="0"/>
          </a:p>
        </p:txBody>
      </p:sp>
      <p:pic>
        <p:nvPicPr>
          <p:cNvPr id="4" name="5 - Εικόνα" descr="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365125"/>
            <a:ext cx="8636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EU 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6092825"/>
            <a:ext cx="2676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Κριτήριο </a:t>
            </a:r>
            <a:r>
              <a:rPr lang="el-GR" alt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US" alt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Relevance of the strategy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597024"/>
            <a:ext cx="10515600" cy="4676775"/>
          </a:xfrm>
        </p:spPr>
        <p:txBody>
          <a:bodyPr>
            <a:noAutofit/>
          </a:bodyPr>
          <a:lstStyle/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800" dirty="0"/>
              <a:t>Η στρατηγική είναι περιεκτική, απλή και </a:t>
            </a:r>
            <a:r>
              <a:rPr lang="el-GR" altLang="el-GR" sz="2800" dirty="0" smtClean="0"/>
              <a:t>συγκεκριμένη;</a:t>
            </a:r>
            <a:endParaRPr lang="en-US" altLang="en-US" sz="2800" dirty="0" smtClean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n-US" sz="2800" dirty="0" smtClean="0"/>
              <a:t>Είναι οι στόχοι σαφώς καθορισμένοι και εφικτοί;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n-US" sz="2800" dirty="0" smtClean="0"/>
              <a:t>Είναι η πρόταση καινοτόμος και/ή συμπληρώνει άλλες πρωτοβουλίες που πραγματοποίησαν οι συμμετέχοντες οργανισμοί;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800" dirty="0" smtClean="0"/>
              <a:t>Γιατί η δημιουργία νέων συνεργασιών είναι σημαντική; 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800" dirty="0" smtClean="0"/>
              <a:t>Ποια είναι η σημασία των προσφερόμενων μαθημάτων στην ενίσχυση των προγραμμάτων σπουδών;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sz="2800" dirty="0" smtClean="0"/>
              <a:t>Προωθεί την επαγγελματική εξέλιξη του προσωπικού;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sz="2800" dirty="0" smtClean="0"/>
              <a:t>Καλλιεργεί βασικές δεξιότητες (επιχειρηματικό πνεύμα, γλωσσομάθεια, χρήση ΤΠΕ);</a:t>
            </a:r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endParaRPr lang="en-US" sz="2800" dirty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endParaRPr lang="en-US" sz="2800" dirty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endParaRPr lang="en-US" sz="2800" dirty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endParaRPr lang="en-US" sz="2800" dirty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endParaRPr lang="el-GR" altLang="el-GR" sz="2800" dirty="0"/>
          </a:p>
        </p:txBody>
      </p:sp>
      <p:pic>
        <p:nvPicPr>
          <p:cNvPr id="4" name="5 - Εικόνα" descr="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365125"/>
            <a:ext cx="8636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22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altLang="el-G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Κριτήριο </a:t>
            </a:r>
            <a:r>
              <a:rPr lang="el-GR" alt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2: </a:t>
            </a:r>
            <a:r>
              <a:rPr lang="en-US" altLang="el-G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Relevance of the strategy</a:t>
            </a:r>
            <a:endParaRPr lang="el-G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lvl="2" indent="0">
              <a:buClr>
                <a:schemeClr val="accent1"/>
              </a:buClr>
              <a:buNone/>
              <a:defRPr/>
            </a:pPr>
            <a:r>
              <a:rPr lang="el-GR" altLang="el-GR" sz="2800" b="1" dirty="0"/>
              <a:t>Τι να </a:t>
            </a:r>
            <a:r>
              <a:rPr lang="el-GR" altLang="el-GR" sz="2800" b="1" dirty="0" smtClean="0"/>
              <a:t>προσέξετε:</a:t>
            </a:r>
            <a:endParaRPr lang="el-GR" altLang="el-GR" sz="2800" b="1" dirty="0"/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800" dirty="0" smtClean="0"/>
              <a:t>Όχι </a:t>
            </a:r>
            <a:r>
              <a:rPr lang="el-GR" altLang="el-GR" sz="2800" dirty="0"/>
              <a:t>γενικότητες </a:t>
            </a:r>
            <a:endParaRPr lang="el-GR" altLang="el-GR" sz="2800" dirty="0" smtClean="0"/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800" dirty="0"/>
              <a:t>Όχι </a:t>
            </a:r>
            <a:r>
              <a:rPr lang="el-GR" altLang="el-GR" sz="2800" dirty="0" smtClean="0"/>
              <a:t>απεριόριστες </a:t>
            </a:r>
            <a:r>
              <a:rPr lang="el-GR" altLang="el-GR" sz="2800" dirty="0"/>
              <a:t>επιλογές κινητικοτήτων (Ο προϋπολογισμός είναι </a:t>
            </a:r>
            <a:r>
              <a:rPr lang="el-GR" altLang="el-GR" sz="2800" dirty="0" smtClean="0"/>
              <a:t>περιορισμένος)</a:t>
            </a:r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800" dirty="0" smtClean="0"/>
              <a:t>Όχι </a:t>
            </a:r>
            <a:r>
              <a:rPr lang="el-GR" altLang="el-GR" sz="2800" dirty="0"/>
              <a:t>αναφορά σε μονοδιάστατη στρατηγική </a:t>
            </a:r>
            <a:r>
              <a:rPr lang="el-GR" altLang="el-GR" sz="2800" dirty="0" smtClean="0"/>
              <a:t>(περιγραφή των ωφελειών και για τον φορέα των άλλων χωρών)</a:t>
            </a:r>
            <a:endParaRPr lang="el-GR" altLang="el-GR" sz="2800" dirty="0"/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800" dirty="0"/>
              <a:t>Όχι</a:t>
            </a:r>
            <a:r>
              <a:rPr lang="el-GR" altLang="el-GR" sz="2800" dirty="0" smtClean="0"/>
              <a:t> κοινή </a:t>
            </a:r>
            <a:r>
              <a:rPr lang="el-GR" altLang="el-GR" sz="2800" dirty="0"/>
              <a:t>αιτιολόγηση για κάθε </a:t>
            </a:r>
            <a:r>
              <a:rPr lang="el-GR" altLang="el-GR" sz="2800" dirty="0" smtClean="0"/>
              <a:t>χώρα-Εταίρο</a:t>
            </a:r>
            <a:endParaRPr lang="el-GR" altLang="el-GR" sz="2800" dirty="0"/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800" dirty="0" smtClean="0"/>
              <a:t>Όχι αντιγραφή-επικόλληση </a:t>
            </a:r>
            <a:r>
              <a:rPr lang="el-GR" altLang="el-GR" sz="2800" dirty="0"/>
              <a:t>(Αν οι απαντήσεις είναι όμοιες τότε να </a:t>
            </a:r>
            <a:r>
              <a:rPr lang="el-GR" altLang="el-GR" sz="2800" dirty="0" smtClean="0"/>
              <a:t>καταγράφετ</a:t>
            </a:r>
            <a:r>
              <a:rPr lang="el-GR" altLang="el-GR" sz="2800" dirty="0"/>
              <a:t>ε</a:t>
            </a:r>
            <a:r>
              <a:rPr lang="el-GR" altLang="el-GR" sz="2800" dirty="0" smtClean="0"/>
              <a:t> την απάντησή </a:t>
            </a:r>
            <a:r>
              <a:rPr lang="el-GR" altLang="el-GR" sz="2800" dirty="0"/>
              <a:t>σας μια φορά και να παραπέμπετε σε αυτή σε όλο το φάσμα του σχεδίου σας).</a:t>
            </a:r>
            <a:endParaRPr lang="el-GR" sz="2800" dirty="0"/>
          </a:p>
        </p:txBody>
      </p:sp>
      <p:pic>
        <p:nvPicPr>
          <p:cNvPr id="4" name="9 - Εικόνα" descr="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37" y="481012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- Εικόνα" descr="EU flag-Erasmus+_vect_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5972176"/>
            <a:ext cx="2676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9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6092825"/>
            <a:ext cx="2676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325563"/>
          </a:xfrm>
        </p:spPr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η Διεθνής Κινητικότητα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ICM);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462087"/>
            <a:ext cx="10515600" cy="4351338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Το</a:t>
            </a:r>
            <a:r>
              <a:rPr lang="en-US" sz="2400" dirty="0" smtClean="0"/>
              <a:t> </a:t>
            </a:r>
            <a:r>
              <a:rPr lang="en-US" sz="2400" b="1" dirty="0"/>
              <a:t>Erasmus+ </a:t>
            </a:r>
            <a:r>
              <a:rPr lang="el-GR" sz="2400" dirty="0" smtClean="0"/>
              <a:t>παρέχει την ευκαιρία για κινητικότητα φοιτητών καθώς και διδακτικού και διοικητικού προσωπικού από χώρες του Προγράμματος σε </a:t>
            </a:r>
            <a:r>
              <a:rPr lang="el-GR" sz="2400" b="1" dirty="0" smtClean="0"/>
              <a:t>χώρες Εταίρους </a:t>
            </a:r>
            <a:r>
              <a:rPr lang="el-GR" sz="2400" dirty="0" smtClean="0"/>
              <a:t>και </a:t>
            </a:r>
            <a:r>
              <a:rPr lang="el-GR" sz="2400" dirty="0" smtClean="0"/>
              <a:t>αντιστρόφως.</a:t>
            </a:r>
          </a:p>
          <a:p>
            <a:pPr marL="0" indent="0">
              <a:buNone/>
            </a:pPr>
            <a:r>
              <a:rPr lang="el-GR" sz="2400" dirty="0" smtClean="0"/>
              <a:t>Οι </a:t>
            </a:r>
            <a:r>
              <a:rPr lang="el-GR" sz="2400" b="1" dirty="0" smtClean="0"/>
              <a:t>χώρες του Προγράμματος </a:t>
            </a:r>
            <a:r>
              <a:rPr lang="el-GR" sz="2400" dirty="0" smtClean="0"/>
              <a:t>είναι:</a:t>
            </a:r>
          </a:p>
          <a:p>
            <a:r>
              <a:rPr lang="el-GR" sz="2400" dirty="0" smtClean="0"/>
              <a:t>Τα 27 μέλη της Ευρωπαϊκής Ένωσης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https://europa.eu/european-union/about-eu/countries_el</a:t>
            </a:r>
            <a:endParaRPr lang="el-GR" sz="2400" dirty="0" smtClean="0"/>
          </a:p>
          <a:p>
            <a:r>
              <a:rPr lang="el-GR" sz="2400" dirty="0" smtClean="0"/>
              <a:t>Οι τρίτες χώρες που είναι συνδεδεμένες χώρες με το πρόγραμμα (Ισλανδία, το </a:t>
            </a:r>
            <a:r>
              <a:rPr lang="el-GR" sz="2400" dirty="0" err="1" smtClean="0"/>
              <a:t>Λιχτεστάιν</a:t>
            </a:r>
            <a:r>
              <a:rPr lang="el-GR" sz="2400" dirty="0" smtClean="0"/>
              <a:t>, η Νορβηγία, η Δημοκρατία της</a:t>
            </a:r>
            <a:r>
              <a:rPr lang="en-US" sz="2400" dirty="0" smtClean="0"/>
              <a:t> </a:t>
            </a:r>
            <a:r>
              <a:rPr lang="el-GR" sz="2400" dirty="0" smtClean="0"/>
              <a:t>Βόρειας Μακεδονίας και η Τουρκία)</a:t>
            </a:r>
          </a:p>
          <a:p>
            <a:r>
              <a:rPr lang="el-GR" sz="2400" dirty="0" smtClean="0"/>
              <a:t>Οι τρίτες χώρες που δεν είναι συνδεδεμένες χώρες με το πρόγραμμα (</a:t>
            </a:r>
            <a:r>
              <a:rPr lang="en-US" sz="2400" dirty="0" smtClean="0"/>
              <a:t>Faroe Islands, Switzerland, United Kingdom</a:t>
            </a:r>
            <a:r>
              <a:rPr lang="el-GR" sz="2400" dirty="0" smtClean="0"/>
              <a:t>, </a:t>
            </a:r>
            <a:r>
              <a:rPr lang="en-US" sz="2400" dirty="0" smtClean="0"/>
              <a:t>Faroe Islands, Switzerland, United Kingdom</a:t>
            </a:r>
            <a:r>
              <a:rPr lang="el-GR" sz="2400" dirty="0" smtClean="0"/>
              <a:t>)</a:t>
            </a:r>
          </a:p>
          <a:p>
            <a:pPr marL="0" indent="0">
              <a:buNone/>
            </a:pPr>
            <a:r>
              <a:rPr lang="el-GR" sz="2400" dirty="0" smtClean="0"/>
              <a:t>Οι </a:t>
            </a:r>
            <a:r>
              <a:rPr lang="el-GR" sz="2400" b="1" dirty="0" smtClean="0"/>
              <a:t>χώρες Εταίροι </a:t>
            </a:r>
            <a:r>
              <a:rPr lang="el-GR" sz="2400" dirty="0" smtClean="0"/>
              <a:t>είναι όλες οι υπόλοιπες χώρες του κόσμου, ομαδοποιημένες σε ευρύτερες κατηγορίες.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17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Κριτήρια Επιλογής (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Award Criteria)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l-GR" altLang="el-GR" b="1" dirty="0" smtClean="0"/>
              <a:t>Κριτήριο </a:t>
            </a:r>
            <a:r>
              <a:rPr lang="en-US" altLang="el-GR" b="1" dirty="0" smtClean="0"/>
              <a:t>3</a:t>
            </a:r>
            <a:r>
              <a:rPr lang="el-GR" altLang="el-GR" b="1" dirty="0" smtClean="0"/>
              <a:t>: </a:t>
            </a:r>
            <a:r>
              <a:rPr lang="en-US" altLang="el-GR" b="1" dirty="0" smtClean="0"/>
              <a:t>Impact </a:t>
            </a:r>
            <a:r>
              <a:rPr lang="en-US" altLang="el-GR" b="1" dirty="0" smtClean="0"/>
              <a:t>and </a:t>
            </a:r>
            <a:r>
              <a:rPr lang="en-US" altLang="el-GR" b="1" dirty="0" smtClean="0"/>
              <a:t>dissemination</a:t>
            </a:r>
            <a:endParaRPr lang="en-US" altLang="el-GR" b="1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l-GR" altLang="el-GR" dirty="0" smtClean="0"/>
              <a:t>«Περιγράψτε τον επιθυμητό </a:t>
            </a:r>
            <a:r>
              <a:rPr lang="el-GR" altLang="el-GR" b="1" dirty="0" smtClean="0"/>
              <a:t>αντίκτυπο </a:t>
            </a:r>
            <a:r>
              <a:rPr lang="el-GR" altLang="el-GR" dirty="0" smtClean="0"/>
              <a:t>του σχεδίου κινητικότητας στους </a:t>
            </a:r>
            <a:r>
              <a:rPr lang="el-GR" altLang="el-GR" b="1" dirty="0" smtClean="0"/>
              <a:t>συμμετέχοντες, δικαιούχους, συνεργαζόμενους φορείς</a:t>
            </a:r>
            <a:r>
              <a:rPr lang="el-GR" altLang="el-GR" dirty="0" smtClean="0"/>
              <a:t> και σε </a:t>
            </a:r>
            <a:r>
              <a:rPr lang="el-GR" altLang="el-GR" b="1" dirty="0" smtClean="0"/>
              <a:t>τοπικό, περιφερειακό και εθνικό επίπεδο»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l-GR" altLang="el-GR" dirty="0" smtClean="0"/>
              <a:t>«Περιγράψτε τους τρόπους διάδοσης των αποτελεσμάτων του σχεδίου κινητικότητας σε </a:t>
            </a:r>
            <a:r>
              <a:rPr lang="el-GR" altLang="el-GR" b="1" dirty="0" smtClean="0"/>
              <a:t>επίπεδο Σχολής και Ιδρύματος</a:t>
            </a:r>
            <a:r>
              <a:rPr lang="el-GR" altLang="el-GR" dirty="0" smtClean="0"/>
              <a:t>, καθώς και γενικότερα στις χώρες Προγράμματος και στις χώρες Εταίρους»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endParaRPr lang="el-GR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6092825"/>
            <a:ext cx="2676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5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sz="43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Κριτήριο </a:t>
            </a:r>
            <a:r>
              <a:rPr lang="el-GR" altLang="el-GR" sz="4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3: </a:t>
            </a:r>
            <a:r>
              <a:rPr lang="en-US" altLang="el-GR" sz="43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Impact and dissemination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4351338"/>
          </a:xfrm>
        </p:spPr>
        <p:txBody>
          <a:bodyPr>
            <a:noAutofit/>
          </a:bodyPr>
          <a:lstStyle/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400" dirty="0"/>
              <a:t>Ποια τα αποτελέσματα και ο αντίκτυπος του σχεδίου κινητικότητας σε συμμετέχοντες, οργανισμούς και συνεργαζόμενες χώρες, σε τοπικό/περιφερειακό/εθνικό επίπεδο, στη χώρα σας και στη </a:t>
            </a:r>
            <a:r>
              <a:rPr lang="el-GR" altLang="el-GR" sz="2400" dirty="0" smtClean="0"/>
              <a:t>χώρα-Εταίρο;</a:t>
            </a:r>
            <a:endParaRPr lang="el-GR" altLang="el-GR" sz="2400" dirty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400" dirty="0" smtClean="0"/>
              <a:t>Ποιες </a:t>
            </a:r>
            <a:r>
              <a:rPr lang="el-GR" altLang="el-GR" sz="2400" dirty="0"/>
              <a:t>είναι οι δραστηριότητες διάχυσης και πώς θα τις </a:t>
            </a:r>
            <a:r>
              <a:rPr lang="el-GR" altLang="el-GR" sz="2400" dirty="0" smtClean="0"/>
              <a:t>υλοποιήσετε (δημοσιεύσεις</a:t>
            </a:r>
            <a:r>
              <a:rPr lang="el-GR" altLang="el-GR" sz="2400" dirty="0"/>
              <a:t>, ερωτηματολόγια, </a:t>
            </a:r>
            <a:r>
              <a:rPr lang="en-US" altLang="el-GR" sz="2400" dirty="0" smtClean="0"/>
              <a:t>newsletters</a:t>
            </a:r>
            <a:r>
              <a:rPr lang="el-GR" altLang="el-GR" sz="2400" dirty="0" smtClean="0"/>
              <a:t>, μέσα </a:t>
            </a:r>
            <a:r>
              <a:rPr lang="el-GR" altLang="el-GR" sz="2400" dirty="0"/>
              <a:t>κοινωνικής δικτύωσης, </a:t>
            </a:r>
            <a:r>
              <a:rPr lang="el-GR" altLang="el-GR" sz="2400" dirty="0" err="1"/>
              <a:t>ιστότοποι</a:t>
            </a:r>
            <a:r>
              <a:rPr lang="el-GR" altLang="el-GR" sz="2400" dirty="0"/>
              <a:t>, δελτία </a:t>
            </a:r>
            <a:r>
              <a:rPr lang="el-GR" altLang="el-GR" sz="2400" dirty="0" smtClean="0"/>
              <a:t>τύπου);</a:t>
            </a:r>
            <a:endParaRPr lang="en-US" altLang="el-GR" sz="2400" dirty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400" dirty="0" smtClean="0"/>
              <a:t>Ποια θα είναι τα οφέλη από </a:t>
            </a:r>
            <a:r>
              <a:rPr lang="el-GR" altLang="el-GR" sz="2400" dirty="0"/>
              <a:t>τη διάδοση των αποτελεσμάτων του σχεδίου </a:t>
            </a:r>
            <a:r>
              <a:rPr lang="el-GR" altLang="el-GR" sz="2400" dirty="0" smtClean="0"/>
              <a:t>(</a:t>
            </a:r>
            <a:r>
              <a:rPr lang="el-GR" altLang="el-GR" sz="2400" dirty="0"/>
              <a:t>ανάλογα με τον τύπο δραστηριότητας που θα πραγματοποιηθεί</a:t>
            </a:r>
            <a:r>
              <a:rPr lang="el-GR" altLang="el-GR" sz="2400" dirty="0" smtClean="0"/>
              <a:t>);</a:t>
            </a:r>
            <a:endParaRPr lang="en-US" altLang="el-GR" sz="2400" dirty="0" smtClean="0"/>
          </a:p>
          <a:p>
            <a:pPr lvl="2">
              <a:buClr>
                <a:srgbClr val="99CC00"/>
              </a:buClr>
              <a:buFont typeface="Wingdings" panose="05000000000000000000" pitchFamily="2" charset="2"/>
              <a:buChar char="ü"/>
              <a:defRPr/>
            </a:pPr>
            <a:r>
              <a:rPr lang="el-GR" altLang="el-GR" sz="2400" dirty="0" smtClean="0"/>
              <a:t>Με ποιον τρόπο θα αξιολογηθούν τα αποτελέσματα για τους </a:t>
            </a:r>
            <a:r>
              <a:rPr lang="el-GR" altLang="el-GR" sz="2400" dirty="0"/>
              <a:t>εμπλεκόμενους; </a:t>
            </a:r>
            <a:r>
              <a:rPr lang="el-GR" altLang="el-GR" sz="2400" dirty="0" smtClean="0"/>
              <a:t>(Δείκτες </a:t>
            </a:r>
            <a:r>
              <a:rPr lang="el-GR" altLang="el-GR" sz="2400" dirty="0"/>
              <a:t>αξιολόγησης της επιτυχίας του προγράμματος και δείκτες ελέγχου της συμπλήρωσης των </a:t>
            </a:r>
            <a:r>
              <a:rPr lang="el-GR" altLang="el-GR" sz="2400" dirty="0" smtClean="0"/>
              <a:t>στόχων, οι οποίοι να είναι αντικειμενικοί </a:t>
            </a:r>
            <a:r>
              <a:rPr lang="el-GR" altLang="el-GR" sz="2400" dirty="0"/>
              <a:t>και μετρήσιμοι</a:t>
            </a:r>
            <a:r>
              <a:rPr lang="el-GR" altLang="el-GR" sz="2400" dirty="0" smtClean="0"/>
              <a:t>).</a:t>
            </a:r>
          </a:p>
        </p:txBody>
      </p:sp>
      <p:pic>
        <p:nvPicPr>
          <p:cNvPr id="4" name="8 - Εικόνα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365125"/>
            <a:ext cx="8636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6092825"/>
            <a:ext cx="2676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4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270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είναι ο αντίκτυπος του σχεδίου (ατομικός, ιδρυματικός, συστημικός);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defRPr/>
            </a:pPr>
            <a:endParaRPr lang="el-GR" dirty="0"/>
          </a:p>
          <a:p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31054"/>
              </p:ext>
            </p:extLst>
          </p:nvPr>
        </p:nvGraphicFramePr>
        <p:xfrm>
          <a:off x="480000" y="1552576"/>
          <a:ext cx="11232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Ατομικό επίπεδο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Συστημικό επίπεδο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Πρωτοβουλία-επιχειρηματικό πνεύμα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Στρατηγικός σχεδιασμός ιδρύματος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Γλωσσικές δεξιότητες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Management-</a:t>
                      </a:r>
                      <a:r>
                        <a:rPr lang="el-GR" sz="2400" dirty="0" smtClean="0"/>
                        <a:t>ηγεσία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Κατανόηση των συνδέσεων μεταξύ τυπικής, μη τυπικής, άτυπης μάθησης και αγοράς εργασίας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Ποιότητα προσφερόμενης εκπαίδευσης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Κατανόηση και ανταπόκριση στη διαφορετικότητα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Διεθνοποίηση ιδρύματος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Θετική άποψη για την Ευρώπη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Βελτίωση δεξιοτήτων που σχετίζονται με τον τομέα σπουδών/με το επάγγελμά τους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Ευκαιρία επαγγελματικής ανάπτυξης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Επαγγελματικός προσανατολισμός-συμβουλευτική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2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Κριτήριο </a:t>
            </a:r>
            <a:r>
              <a:rPr lang="el-GR" alt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en-US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and dissemination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38324"/>
            <a:ext cx="10515600" cy="4892675"/>
          </a:xfrm>
        </p:spPr>
        <p:txBody>
          <a:bodyPr>
            <a:noAutofit/>
          </a:bodyPr>
          <a:lstStyle/>
          <a:p>
            <a:pPr marL="914400" lvl="2" indent="0">
              <a:buClr>
                <a:schemeClr val="accent1"/>
              </a:buClr>
              <a:buNone/>
              <a:defRPr/>
            </a:pPr>
            <a:r>
              <a:rPr lang="el-GR" altLang="el-GR" sz="2800" b="1" dirty="0" smtClean="0">
                <a:solidFill>
                  <a:srgbClr val="FF0000"/>
                </a:solidFill>
              </a:rPr>
              <a:t>Μην ξεχάσετε:</a:t>
            </a:r>
            <a:endParaRPr lang="el-GR" altLang="el-GR" sz="2800" dirty="0">
              <a:solidFill>
                <a:srgbClr val="FF0000"/>
              </a:solidFill>
            </a:endParaRPr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800" dirty="0"/>
              <a:t>ν</a:t>
            </a:r>
            <a:r>
              <a:rPr lang="el-GR" altLang="el-GR" sz="2800" dirty="0" smtClean="0"/>
              <a:t>α </a:t>
            </a:r>
            <a:r>
              <a:rPr lang="el-GR" altLang="el-GR" sz="2800" dirty="0"/>
              <a:t>περιγράψετε τον αναμενόμενο αντίκτυπο σε όλους τους συμμετέχοντες του Ιδρύματος-Εταίρου και σε τοπικό, περιφερειακό και εθνικό </a:t>
            </a:r>
            <a:r>
              <a:rPr lang="el-GR" altLang="el-GR" sz="2800" dirty="0" smtClean="0"/>
              <a:t>επίπεδο,</a:t>
            </a:r>
            <a:endParaRPr lang="el-GR" altLang="el-GR" sz="2800" dirty="0"/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800" dirty="0"/>
              <a:t>ν</a:t>
            </a:r>
            <a:r>
              <a:rPr lang="el-GR" altLang="el-GR" sz="2800" dirty="0" smtClean="0"/>
              <a:t>α </a:t>
            </a:r>
            <a:r>
              <a:rPr lang="el-GR" altLang="el-GR" sz="2800" dirty="0"/>
              <a:t>περιγράψετε τη δική σας στρατηγική διάδοσης, αλλά να αναφέρετε </a:t>
            </a:r>
            <a:r>
              <a:rPr lang="el-GR" altLang="el-GR" sz="2800" dirty="0" smtClean="0"/>
              <a:t>τι </a:t>
            </a:r>
            <a:r>
              <a:rPr lang="el-GR" altLang="el-GR" sz="2800" dirty="0"/>
              <a:t>πρόκειται να κάνει και ο </a:t>
            </a:r>
            <a:r>
              <a:rPr lang="el-GR" altLang="el-GR" sz="2800" dirty="0" smtClean="0"/>
              <a:t>εταίρος,</a:t>
            </a:r>
            <a:endParaRPr lang="el-GR" altLang="el-GR" sz="2800" dirty="0"/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800" dirty="0"/>
              <a:t>α</a:t>
            </a:r>
            <a:r>
              <a:rPr lang="el-GR" altLang="el-GR" sz="2800" dirty="0" smtClean="0"/>
              <a:t>ν </a:t>
            </a:r>
            <a:r>
              <a:rPr lang="el-GR" altLang="el-GR" sz="2800" dirty="0"/>
              <a:t>οι δραστηριότητες διάδοσης είναι ίδιες για κάθε συνεργασία, </a:t>
            </a:r>
            <a:r>
              <a:rPr lang="el-GR" altLang="el-GR" sz="2800" dirty="0" smtClean="0"/>
              <a:t>να τις αναφέρετε </a:t>
            </a:r>
            <a:r>
              <a:rPr lang="el-GR" altLang="el-GR" sz="2800" dirty="0"/>
              <a:t>μια φορά και αν χρειαστεί </a:t>
            </a:r>
            <a:r>
              <a:rPr lang="el-GR" altLang="el-GR" sz="2800" dirty="0" smtClean="0"/>
              <a:t>να τις </a:t>
            </a:r>
            <a:r>
              <a:rPr lang="el-GR" altLang="el-GR" sz="2800" dirty="0"/>
              <a:t>επικαλείστε χωρίς να </a:t>
            </a:r>
            <a:r>
              <a:rPr lang="el-GR" altLang="el-GR" sz="2800" dirty="0" smtClean="0"/>
              <a:t>αντιγράψετε,</a:t>
            </a:r>
            <a:endParaRPr lang="el-GR" altLang="el-GR" sz="2800" dirty="0"/>
          </a:p>
          <a:p>
            <a:pPr marL="1257300" lvl="2" indent="-342900">
              <a:buClr>
                <a:schemeClr val="accent1"/>
              </a:buClr>
              <a:defRPr/>
            </a:pPr>
            <a:r>
              <a:rPr lang="el-GR" altLang="el-GR" sz="2800" dirty="0"/>
              <a:t>ο</a:t>
            </a:r>
            <a:r>
              <a:rPr lang="el-GR" altLang="el-GR" sz="2800" dirty="0" smtClean="0"/>
              <a:t> «επιθυμητός </a:t>
            </a:r>
            <a:r>
              <a:rPr lang="el-GR" altLang="el-GR" sz="2800" dirty="0"/>
              <a:t>αντίκτυπος» δεν είναι μία προσδοκία, αλλά ό,τι μπορεί να επιτευχθεί μέσω των δραστηριοτήτων </a:t>
            </a:r>
            <a:r>
              <a:rPr lang="el-GR" altLang="el-GR" sz="2800" dirty="0" smtClean="0"/>
              <a:t>κινητικότητας.</a:t>
            </a:r>
            <a:endParaRPr lang="el-GR" altLang="el-GR" sz="2800" dirty="0"/>
          </a:p>
          <a:p>
            <a:endParaRPr lang="el-GR" dirty="0"/>
          </a:p>
        </p:txBody>
      </p:sp>
      <p:pic>
        <p:nvPicPr>
          <p:cNvPr id="4" name="9 - Εικόνα" descr="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37" y="481012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7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Διάδοση των αποτελεσμάτων και βιωσιμότητα</a:t>
            </a:r>
            <a:b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σχεδίου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4"/>
            <a:ext cx="10680700" cy="503237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b="1" dirty="0" smtClean="0"/>
              <a:t>Διάδοση </a:t>
            </a:r>
            <a:endParaRPr lang="el-GR" b="1" dirty="0"/>
          </a:p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Ποιες </a:t>
            </a:r>
            <a:r>
              <a:rPr lang="el-GR" dirty="0"/>
              <a:t>είναι οι δραστηριότητες διάδοσης; Πώς διασφαλίζουν την καλύτερη χρήση των αποτελεσμάτων από όσο δυνατόν περισσότερες ομάδες ανθρώπων, σε τοπικό, εθνικό, διεθνές επίπεδο;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dirty="0"/>
              <a:t>Ε</a:t>
            </a:r>
            <a:r>
              <a:rPr lang="el-GR" dirty="0" smtClean="0"/>
              <a:t>ίναι </a:t>
            </a:r>
            <a:r>
              <a:rPr lang="el-GR" dirty="0"/>
              <a:t>ελεύθερη </a:t>
            </a:r>
            <a:r>
              <a:rPr lang="el-GR" dirty="0" smtClean="0"/>
              <a:t>η πρόσβαση </a:t>
            </a:r>
            <a:r>
              <a:rPr lang="el-GR" dirty="0"/>
              <a:t>στο εκπαιδευτικό υλικό που θα </a:t>
            </a:r>
            <a:r>
              <a:rPr lang="el-GR" dirty="0" smtClean="0"/>
              <a:t>παραχθεί;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b="1" dirty="0" smtClean="0"/>
              <a:t>Βιωσιμότητα </a:t>
            </a:r>
            <a:endParaRPr lang="el-GR" b="1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 </a:t>
            </a:r>
            <a:r>
              <a:rPr lang="el-GR" dirty="0"/>
              <a:t>σχέδιο μπορεί να συνεχιστεί μετά το πέρας της ευρωπαϊκής χρηματοδότησης</a:t>
            </a:r>
            <a:r>
              <a:rPr lang="el-GR" dirty="0" smtClean="0"/>
              <a:t>; </a:t>
            </a:r>
            <a:r>
              <a:rPr lang="en-US" dirty="0" smtClean="0"/>
              <a:t>T</a:t>
            </a:r>
            <a:r>
              <a:rPr lang="el-GR" dirty="0"/>
              <a:t>ι προοπτικές ανοίγονται;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dirty="0"/>
              <a:t>Πώς μπορούν να ενταχθούν τα αποτελέσματα του σχεδίου στην διοικητική ή/και εκπαιδευτική δομή των εταίρων;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Μπορούν να βρεθούν άλλες </a:t>
            </a:r>
            <a:r>
              <a:rPr lang="el-GR" dirty="0"/>
              <a:t>πηγές χρηματοδότησης</a:t>
            </a:r>
            <a:r>
              <a:rPr lang="en-US" dirty="0"/>
              <a:t>;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20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Καλή </a:t>
            </a:r>
            <a:r>
              <a:rPr lang="el-GR" b="1" dirty="0" smtClean="0"/>
              <a:t>επιτυχία στις προτάσεις σας!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l-GR" dirty="0" smtClean="0"/>
              <a:t>Παπάζογλου Μάγδα</a:t>
            </a:r>
          </a:p>
          <a:p>
            <a:pPr marL="0" indent="0" algn="r">
              <a:buNone/>
            </a:pPr>
            <a:r>
              <a:rPr lang="en-US" dirty="0" smtClean="0">
                <a:hlinkClick r:id="rId2"/>
              </a:rPr>
              <a:t>mapapazo@uth.gr</a:t>
            </a:r>
            <a:endParaRPr lang="el-GR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l-GR" dirty="0" smtClean="0"/>
              <a:t>Γραφείο Διεθνών </a:t>
            </a:r>
            <a:r>
              <a:rPr lang="el-GR" dirty="0" smtClean="0"/>
              <a:t>Εκπαιδευτικών Προγραμμάτων</a:t>
            </a:r>
            <a:endParaRPr lang="el-GR" dirty="0" smtClean="0"/>
          </a:p>
          <a:p>
            <a:pPr marL="0" indent="0" algn="r">
              <a:buNone/>
            </a:pPr>
            <a:r>
              <a:rPr lang="el-GR" dirty="0" err="1" smtClean="0"/>
              <a:t>Ιάσονος</a:t>
            </a:r>
            <a:r>
              <a:rPr lang="el-GR" dirty="0" smtClean="0"/>
              <a:t> 62</a:t>
            </a:r>
            <a:endParaRPr lang="el-GR" dirty="0" smtClean="0"/>
          </a:p>
          <a:p>
            <a:pPr marL="0" indent="0" algn="r">
              <a:buNone/>
            </a:pPr>
            <a:r>
              <a:rPr lang="el-GR" dirty="0" smtClean="0"/>
              <a:t>38221, Βόλος</a:t>
            </a:r>
          </a:p>
          <a:p>
            <a:pPr marL="0" indent="0" algn="r">
              <a:buNone/>
            </a:pPr>
            <a:r>
              <a:rPr lang="el-GR" dirty="0" smtClean="0"/>
              <a:t>24210-74566</a:t>
            </a: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4218"/>
            <a:ext cx="6185997" cy="17684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0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Χώρες Εταίροι (1/3)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Θέση περιεχομένου 3" descr="2022-erasmusplus-programme-guide_el.pdf - Προφίλ 1 - Microsoft​ Edg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5" t="53484" r="23877" b="16162"/>
          <a:stretch/>
        </p:blipFill>
        <p:spPr>
          <a:xfrm>
            <a:off x="1006238" y="1370754"/>
            <a:ext cx="10347562" cy="4483947"/>
          </a:xfrm>
        </p:spPr>
      </p:pic>
    </p:spTree>
    <p:extLst>
      <p:ext uri="{BB962C8B-B14F-4D97-AF65-F5344CB8AC3E}">
        <p14:creationId xmlns:p14="http://schemas.microsoft.com/office/powerpoint/2010/main" val="214073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Χώρες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Εταίροι (2/3)</a:t>
            </a:r>
            <a:endParaRPr lang="el-GR" dirty="0"/>
          </a:p>
        </p:txBody>
      </p:sp>
      <p:pic>
        <p:nvPicPr>
          <p:cNvPr id="4" name="Θέση περιεχομένου 3" descr="2022-erasmusplus-programme-guide_el.pdf - Προφίλ 1 - Microsoft​ Edg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4" t="15738" r="23426" b="42683"/>
          <a:stretch/>
        </p:blipFill>
        <p:spPr>
          <a:xfrm>
            <a:off x="2019300" y="1320800"/>
            <a:ext cx="8978900" cy="5397500"/>
          </a:xfrm>
        </p:spPr>
      </p:pic>
    </p:spTree>
    <p:extLst>
      <p:ext uri="{BB962C8B-B14F-4D97-AF65-F5344CB8AC3E}">
        <p14:creationId xmlns:p14="http://schemas.microsoft.com/office/powerpoint/2010/main" val="184985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Χώρες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Εταίροι (3/3)</a:t>
            </a:r>
            <a:endParaRPr lang="el-GR" dirty="0"/>
          </a:p>
        </p:txBody>
      </p:sp>
      <p:pic>
        <p:nvPicPr>
          <p:cNvPr id="4" name="Θέση περιεχομένου 3" descr="2022-erasmusplus-programme-guide_el.pdf - Προφίλ 1 - Microsoft​ Edg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4" t="57214" r="24331" b="22000"/>
          <a:stretch/>
        </p:blipFill>
        <p:spPr>
          <a:xfrm>
            <a:off x="2006600" y="2032000"/>
            <a:ext cx="8877300" cy="2698436"/>
          </a:xfrm>
        </p:spPr>
      </p:pic>
    </p:spTree>
    <p:extLst>
      <p:ext uri="{BB962C8B-B14F-4D97-AF65-F5344CB8AC3E}">
        <p14:creationId xmlns:p14="http://schemas.microsoft.com/office/powerpoint/2010/main" val="334870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Στόχοι</a:t>
            </a:r>
            <a:r>
              <a:rPr lang="el-GR" b="1" dirty="0" smtClean="0"/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Προγράμματος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</a:t>
            </a:r>
            <a:r>
              <a:rPr lang="el-GR" dirty="0" smtClean="0"/>
              <a:t>τοχεύει στην αύξηση </a:t>
            </a:r>
            <a:r>
              <a:rPr lang="el-GR" b="1" dirty="0" smtClean="0"/>
              <a:t>της</a:t>
            </a:r>
            <a:r>
              <a:rPr lang="el-GR" dirty="0" smtClean="0"/>
              <a:t> </a:t>
            </a:r>
            <a:r>
              <a:rPr lang="el-GR" b="1" dirty="0" smtClean="0"/>
              <a:t>ελκυστικότητας και της διεθνούς διάστασης </a:t>
            </a:r>
            <a:r>
              <a:rPr lang="el-GR" dirty="0" smtClean="0"/>
              <a:t>των εμπλεκομένων Ιδρυμάτων. </a:t>
            </a:r>
            <a:endParaRPr lang="en-US" dirty="0" smtClean="0"/>
          </a:p>
          <a:p>
            <a:r>
              <a:rPr lang="el-GR" dirty="0" smtClean="0"/>
              <a:t>Στοχεύει στην </a:t>
            </a:r>
            <a:r>
              <a:rPr lang="el-GR" b="1" dirty="0" smtClean="0"/>
              <a:t>ενίσχυση των δεσμών</a:t>
            </a:r>
            <a:r>
              <a:rPr lang="el-GR" dirty="0" smtClean="0"/>
              <a:t>, παρέχοντας την ευκαιρία στους συμμετέχοντες να προβληθούν σε διεθνές επίπεδο.  </a:t>
            </a:r>
            <a:endParaRPr lang="en-US" b="0" dirty="0" smtClean="0"/>
          </a:p>
          <a:p>
            <a:r>
              <a:rPr lang="el-GR" dirty="0" smtClean="0"/>
              <a:t>Δίνεται έμφαση στην </a:t>
            </a:r>
            <a:r>
              <a:rPr lang="el-GR" b="1" dirty="0" smtClean="0"/>
              <a:t>αξιοποίηση των αποτελεσμάτων </a:t>
            </a:r>
            <a:r>
              <a:rPr lang="el-GR" dirty="0" smtClean="0"/>
              <a:t>και στον αντίκτυπο στα ιδρύματα.</a:t>
            </a:r>
            <a:endParaRPr lang="en-US" dirty="0" smtClean="0"/>
          </a:p>
          <a:p>
            <a:r>
              <a:rPr lang="el-GR" altLang="en-US" dirty="0" smtClean="0"/>
              <a:t>Καλλιεργείται η </a:t>
            </a:r>
            <a:r>
              <a:rPr lang="el-GR" altLang="en-US" b="1" dirty="0" smtClean="0"/>
              <a:t>κατανόηση και η συνεργασία </a:t>
            </a:r>
            <a:r>
              <a:rPr lang="el-GR" altLang="en-US" dirty="0" smtClean="0"/>
              <a:t>μεταξύ των χωρών με διαφορετική κουλτούρα.</a:t>
            </a:r>
          </a:p>
          <a:p>
            <a:endParaRPr lang="el-GR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5794375"/>
            <a:ext cx="2676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6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2150" y="1520824"/>
            <a:ext cx="10966450" cy="5108575"/>
          </a:xfrm>
        </p:spPr>
        <p:txBody>
          <a:bodyPr>
            <a:noAutofit/>
          </a:bodyPr>
          <a:lstStyle/>
          <a:p>
            <a:r>
              <a:rPr lang="el-GR" sz="2400" dirty="0" smtClean="0"/>
              <a:t>Μπορείτε να καταθέσετε περισσότερες από μία προτάσεις (</a:t>
            </a:r>
            <a:r>
              <a:rPr lang="el-GR" sz="2400" b="1" dirty="0" smtClean="0"/>
              <a:t>έως </a:t>
            </a:r>
            <a:r>
              <a:rPr lang="el-GR" sz="2400" b="1" dirty="0" smtClean="0"/>
              <a:t>10/02/2023</a:t>
            </a:r>
            <a:r>
              <a:rPr lang="el-GR" sz="2400" dirty="0" smtClean="0"/>
              <a:t>).</a:t>
            </a:r>
            <a:endParaRPr lang="el-GR" sz="2400" dirty="0" smtClean="0"/>
          </a:p>
          <a:p>
            <a:r>
              <a:rPr lang="el-GR" sz="2400" dirty="0" smtClean="0"/>
              <a:t>Οι προτάσεις πρέπει να περιέχουν μόνο κείμενο</a:t>
            </a:r>
            <a:r>
              <a:rPr lang="en-US" sz="2400" dirty="0" smtClean="0"/>
              <a:t> </a:t>
            </a:r>
            <a:r>
              <a:rPr lang="el-GR" sz="2400" dirty="0" smtClean="0"/>
              <a:t>και υποβάλλονται στην </a:t>
            </a:r>
            <a:r>
              <a:rPr lang="el-GR" sz="2400" b="1" dirty="0" smtClean="0"/>
              <a:t>ελληνική</a:t>
            </a:r>
            <a:r>
              <a:rPr lang="el-GR" sz="2400" dirty="0" smtClean="0"/>
              <a:t> γλώσσα.</a:t>
            </a:r>
          </a:p>
          <a:p>
            <a:r>
              <a:rPr lang="el-GR" sz="2400" dirty="0" smtClean="0"/>
              <a:t>Από το γραφείο </a:t>
            </a:r>
            <a:r>
              <a:rPr lang="en-US" sz="2400" dirty="0" smtClean="0"/>
              <a:t>Erasmus </a:t>
            </a:r>
            <a:r>
              <a:rPr lang="el-GR" sz="2400" dirty="0"/>
              <a:t>κ</a:t>
            </a:r>
            <a:r>
              <a:rPr lang="el-GR" sz="2400" dirty="0" smtClean="0"/>
              <a:t>ατατίθεται </a:t>
            </a:r>
            <a:r>
              <a:rPr lang="el-GR" sz="2400" b="1" dirty="0" smtClean="0"/>
              <a:t>μία</a:t>
            </a:r>
            <a:r>
              <a:rPr lang="el-GR" sz="2400" dirty="0" smtClean="0"/>
              <a:t> </a:t>
            </a:r>
            <a:r>
              <a:rPr lang="el-GR" sz="2400" b="1" dirty="0" smtClean="0"/>
              <a:t>αίτηση</a:t>
            </a:r>
            <a:r>
              <a:rPr lang="el-GR" sz="2400" dirty="0" smtClean="0"/>
              <a:t> στην Εθνική Μονάδα Συντονισμού (Ι.Κ.Υ.) εκ μέρους όλων των εταίρων. </a:t>
            </a:r>
          </a:p>
          <a:p>
            <a:r>
              <a:rPr lang="el-GR" sz="2400" dirty="0" smtClean="0"/>
              <a:t>Τα Πανεπιστήμια υποδοχής οφείλουν να έχουν κωδικό </a:t>
            </a:r>
            <a:r>
              <a:rPr lang="en-US" sz="2400" dirty="0" smtClean="0"/>
              <a:t>OID</a:t>
            </a:r>
            <a:r>
              <a:rPr lang="el-GR" sz="2400" dirty="0" smtClean="0"/>
              <a:t>, ώστε να υποβληθεί η αίτηση.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smtClean="0"/>
              <a:t>Αν δεν τον έχουν</a:t>
            </a:r>
            <a:r>
              <a:rPr lang="en-US" sz="2400" dirty="0" smtClean="0"/>
              <a:t>,</a:t>
            </a:r>
            <a:r>
              <a:rPr lang="el-GR" sz="2400" dirty="0" smtClean="0"/>
              <a:t> μπορούν να ζητήσουν να τους εκδοθεί. 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webgate.ec.europa.eu/erasmus-esc/index/organisations/search-for-an-organisation</a:t>
            </a:r>
            <a:endParaRPr lang="el-GR" sz="2400" dirty="0" smtClean="0"/>
          </a:p>
          <a:p>
            <a:r>
              <a:rPr lang="el-GR" sz="2400" dirty="0" smtClean="0"/>
              <a:t>Οι </a:t>
            </a:r>
            <a:r>
              <a:rPr lang="el-GR" sz="2400" dirty="0" smtClean="0"/>
              <a:t>μετακινήσεις μπορούν να πραγματοποιηθούν σε διάστημα 36 μηνών.</a:t>
            </a:r>
          </a:p>
        </p:txBody>
      </p:sp>
    </p:spTree>
    <p:extLst>
      <p:ext uri="{BB962C8B-B14F-4D97-AF65-F5344CB8AC3E}">
        <p14:creationId xmlns:p14="http://schemas.microsoft.com/office/powerpoint/2010/main" val="41951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Επιλέξιμες μετακινήσεις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44649"/>
            <a:ext cx="10515600" cy="4867275"/>
          </a:xfrm>
        </p:spPr>
        <p:txBody>
          <a:bodyPr>
            <a:noAutofit/>
          </a:bodyPr>
          <a:lstStyle/>
          <a:p>
            <a:r>
              <a:rPr lang="el-GR" b="1" dirty="0" smtClean="0"/>
              <a:t>Φοιτητές </a:t>
            </a:r>
            <a:r>
              <a:rPr lang="el-GR" dirty="0" smtClean="0"/>
              <a:t>(σε </a:t>
            </a:r>
            <a:r>
              <a:rPr lang="el-GR" dirty="0"/>
              <a:t>κάθε κύκλο </a:t>
            </a:r>
            <a:r>
              <a:rPr lang="el-GR" dirty="0" smtClean="0"/>
              <a:t>σπουδών </a:t>
            </a:r>
            <a:r>
              <a:rPr lang="en-US" dirty="0" smtClean="0"/>
              <a:t>- </a:t>
            </a:r>
            <a:r>
              <a:rPr lang="el-GR" dirty="0"/>
              <a:t>Σπουδές και Πρακτική Άσκηση</a:t>
            </a:r>
            <a:r>
              <a:rPr lang="el-GR" dirty="0" smtClean="0"/>
              <a:t>)</a:t>
            </a:r>
            <a:r>
              <a:rPr lang="el-GR" dirty="0" smtClean="0"/>
              <a:t>: </a:t>
            </a:r>
          </a:p>
          <a:p>
            <a:pPr marL="0" indent="0">
              <a:buNone/>
            </a:pPr>
            <a:r>
              <a:rPr lang="el-GR" dirty="0" smtClean="0"/>
              <a:t>α) Μακροχρόνια Κινητικότητα: Από 2 μέχρι 12 μήνες </a:t>
            </a:r>
          </a:p>
          <a:p>
            <a:pPr marL="0" indent="0">
              <a:buNone/>
            </a:pPr>
            <a:r>
              <a:rPr lang="el-GR" dirty="0" smtClean="0"/>
              <a:t>β) Βραχυχρόνια Κινητικότητα: Από 5 έως 30 μέρες (συνδυασμ</a:t>
            </a:r>
            <a:r>
              <a:rPr lang="el-GR" dirty="0" smtClean="0"/>
              <a:t>ός με εικονική δραστηριότητα)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b="1" dirty="0" smtClean="0"/>
              <a:t>Προσωπικό </a:t>
            </a:r>
            <a:r>
              <a:rPr lang="el-GR" dirty="0" smtClean="0"/>
              <a:t>(για διδασκαλία ή επιμόρφωση): </a:t>
            </a:r>
            <a:r>
              <a:rPr lang="el-GR" dirty="0"/>
              <a:t>Από 5 μέρες έως 2 </a:t>
            </a:r>
            <a:r>
              <a:rPr lang="el-GR" dirty="0" smtClean="0"/>
              <a:t>μήνες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23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Χρηματοδότηση για ατομικές δαπάνες</a:t>
            </a:r>
            <a:endParaRPr lang="el-GR" dirty="0"/>
          </a:p>
        </p:txBody>
      </p:sp>
      <p:pic>
        <p:nvPicPr>
          <p:cNvPr id="6" name="Θέση περιεχομένου 5" descr="ICM_Handbook_-_Version_2.0_-_November_2017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24297" r="25678" b="35425"/>
          <a:stretch/>
        </p:blipFill>
        <p:spPr>
          <a:xfrm>
            <a:off x="1026493" y="1690688"/>
            <a:ext cx="10139014" cy="4572499"/>
          </a:xfrm>
        </p:spPr>
      </p:pic>
    </p:spTree>
    <p:extLst>
      <p:ext uri="{BB962C8B-B14F-4D97-AF65-F5344CB8AC3E}">
        <p14:creationId xmlns:p14="http://schemas.microsoft.com/office/powerpoint/2010/main" val="8210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2791</TotalTime>
  <Words>1530</Words>
  <Application>Microsoft Office PowerPoint</Application>
  <PresentationFormat>Ευρεία οθόνη</PresentationFormat>
  <Paragraphs>150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Θέμα του Office</vt:lpstr>
      <vt:lpstr>Erasmus+  Διεθνής Κινητικότητα ΚΑ171 (ICM) </vt:lpstr>
      <vt:lpstr>Τι είναι η Διεθνής Κινητικότητα (ICM);</vt:lpstr>
      <vt:lpstr>Χώρες Εταίροι (1/3)</vt:lpstr>
      <vt:lpstr>Χώρες Εταίροι (2/3)</vt:lpstr>
      <vt:lpstr>Χώρες Εταίροι (3/3)</vt:lpstr>
      <vt:lpstr>Στόχοι Προγράμματος</vt:lpstr>
      <vt:lpstr>Διαδικασία</vt:lpstr>
      <vt:lpstr>Επιλέξιμες μετακινήσεις</vt:lpstr>
      <vt:lpstr>Χρηματοδότηση για ατομικές δαπάνες</vt:lpstr>
      <vt:lpstr>Χρηματοδότηση για έξοδα ταξιδιού  (Φοιτητές και Προσωπικό)</vt:lpstr>
      <vt:lpstr>Κριτήρια Επιλογής (Award Criteria)</vt:lpstr>
      <vt:lpstr>Κριτήριο 1: Quality of the project design  and cooperation arrangements</vt:lpstr>
      <vt:lpstr>Κριτήριο 1: Quality of the project design  and cooperation arrangements</vt:lpstr>
      <vt:lpstr>Κριτήριο 1: Quality of the project design and cooperation arrangements</vt:lpstr>
      <vt:lpstr>Κριτήριο 1: Quality of the project design  and cooperation arrangements</vt:lpstr>
      <vt:lpstr>Κριτήρια Επιλογής (Award Criteria)</vt:lpstr>
      <vt:lpstr>Κριτήριο 2: Relevance of the strategy</vt:lpstr>
      <vt:lpstr>Κριτήριο 2: Relevance of the strategy</vt:lpstr>
      <vt:lpstr>Κριτήριο 2: Relevance of the strategy</vt:lpstr>
      <vt:lpstr>Κριτήρια Επιλογής (Award Criteria)</vt:lpstr>
      <vt:lpstr>Κριτήριο 3: Impact and dissemination</vt:lpstr>
      <vt:lpstr>Ποιος είναι ο αντίκτυπος του σχεδίου (ατομικός, ιδρυματικός, συστημικός); </vt:lpstr>
      <vt:lpstr>Κριτήριο 3: Impact and dissemination</vt:lpstr>
      <vt:lpstr>Διάδοση των αποτελεσμάτων και βιωσιμότητα του σχεδίου </vt:lpstr>
      <vt:lpstr>Καλή επιτυχία στις προτάσεις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Fil Moug</dc:creator>
  <cp:lastModifiedBy>PAPAZOGLOU MAGDALINI</cp:lastModifiedBy>
  <cp:revision>126</cp:revision>
  <dcterms:created xsi:type="dcterms:W3CDTF">2018-10-25T08:42:55Z</dcterms:created>
  <dcterms:modified xsi:type="dcterms:W3CDTF">2023-01-20T12:11:08Z</dcterms:modified>
</cp:coreProperties>
</file>